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1" r:id="rId3"/>
    <p:sldId id="257" r:id="rId4"/>
    <p:sldId id="262" r:id="rId5"/>
    <p:sldId id="263" r:id="rId6"/>
    <p:sldId id="264" r:id="rId7"/>
    <p:sldId id="256" r:id="rId8"/>
    <p:sldId id="265" r:id="rId9"/>
    <p:sldId id="266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2" autoAdjust="0"/>
    <p:restoredTop sz="94660"/>
  </p:normalViewPr>
  <p:slideViewPr>
    <p:cSldViewPr snapToGrid="0">
      <p:cViewPr>
        <p:scale>
          <a:sx n="71" d="100"/>
          <a:sy n="71" d="100"/>
        </p:scale>
        <p:origin x="1284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49639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096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6942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585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853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7506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853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02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02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38812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76772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D4AE4-5E46-41D3-8C3E-E654AAD42604}" type="datetimeFigureOut">
              <a:rPr lang="es-CO" smtClean="0"/>
              <a:t>21/07/2021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40286-FC9D-47D0-94B4-DA50A4A2AA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852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zw946mBMp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channel/UC2-Ydm9kctl6LP1vMpXvUC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9009" y="2097491"/>
            <a:ext cx="7308027" cy="1325563"/>
          </a:xfrm>
        </p:spPr>
        <p:txBody>
          <a:bodyPr/>
          <a:lstStyle/>
          <a:p>
            <a:r>
              <a:rPr lang="es-CO" dirty="0" smtClean="0"/>
              <a:t>Beta OA1 Prospectiva 2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8599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686808" y="3176337"/>
            <a:ext cx="259424" cy="2566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6292393" y="2437486"/>
            <a:ext cx="104825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v</a:t>
            </a:r>
            <a:r>
              <a:rPr lang="es-CO" sz="1400" dirty="0" smtClean="0"/>
              <a:t>s.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816520" y="2745263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38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066556" y="4025421"/>
            <a:ext cx="1366328" cy="466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4910014" y="3127980"/>
            <a:ext cx="167941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>
                <a:solidFill>
                  <a:srgbClr val="FF0000"/>
                </a:solidFill>
              </a:rPr>
              <a:t>Este botón está rarito</a:t>
            </a:r>
            <a:endParaRPr lang="es-CO" sz="1400" dirty="0">
              <a:solidFill>
                <a:srgbClr val="FF000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5749720" y="3594347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1469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416512" y="1494896"/>
            <a:ext cx="385341" cy="352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5767808" y="745161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smtClean="0">
                <a:solidFill>
                  <a:srgbClr val="FF0000"/>
                </a:solidFill>
              </a:rPr>
              <a:t>Quitar</a:t>
            </a:r>
            <a:endParaRPr lang="es-CO" sz="1400" dirty="0">
              <a:solidFill>
                <a:srgbClr val="FF000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607514" y="1098658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98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636168" y="3272064"/>
            <a:ext cx="2811050" cy="531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2042198" y="2278596"/>
            <a:ext cx="577749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/>
              <a:t>f</a:t>
            </a:r>
            <a:r>
              <a:rPr lang="es-CO" sz="2400" dirty="0" smtClean="0"/>
              <a:t>inanciera de proyectos, cómo</a:t>
            </a:r>
            <a:endParaRPr lang="es-CO" sz="2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930947" y="2840990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2414677" y="3803867"/>
            <a:ext cx="3353131" cy="5318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Estrella de 5 puntas 8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92376" y="2324704"/>
            <a:ext cx="9699624" cy="277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040319" y="1416670"/>
            <a:ext cx="577749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/>
              <a:t>WTF?</a:t>
            </a:r>
            <a:endParaRPr lang="es-CO" sz="2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085978" y="1893630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/>
          <p:cNvSpPr/>
          <p:nvPr/>
        </p:nvSpPr>
        <p:spPr>
          <a:xfrm>
            <a:off x="-4267200" y="2489062"/>
            <a:ext cx="6096000" cy="136652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ES" dirty="0">
                <a:solidFill>
                  <a:schemeClr val="dk1"/>
                </a:solidFill>
                <a:ea typeface="Calibri"/>
                <a:cs typeface="Calibri"/>
                <a:sym typeface="Arial"/>
              </a:rPr>
              <a:t>Sin embargo, esos dos indicadores financieros no son los únicos, en el siguiente espacio podrás aprender diversos indicadores utilizados para determinar la viabilidad financiera de un proyecto: </a:t>
            </a:r>
            <a:endParaRPr lang="es-MX" b="1" dirty="0">
              <a:solidFill>
                <a:schemeClr val="dk1"/>
              </a:solidFill>
              <a:ea typeface="Arial"/>
              <a:cs typeface="Arial" panose="020B0604020202020204" pitchFamily="34" charset="0"/>
              <a:sym typeface="Arial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H="1" flipV="1">
            <a:off x="1828800" y="2839453"/>
            <a:ext cx="663576" cy="6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 flipH="1" flipV="1">
            <a:off x="1828800" y="4660232"/>
            <a:ext cx="663576" cy="6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-4267200" y="4280706"/>
            <a:ext cx="6096000" cy="104797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pPr lvl="0" algn="just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s-ES" dirty="0">
                <a:solidFill>
                  <a:schemeClr val="dk1"/>
                </a:solidFill>
                <a:ea typeface="Calibri"/>
                <a:cs typeface="Calibri"/>
                <a:sym typeface="Arial"/>
              </a:rPr>
              <a:t>De hecho, si quieres conocer más sobre los indicadores financieros de rentabilidad, te invitamos a que leas el siguiente documento: </a:t>
            </a:r>
            <a:endParaRPr lang="es-MX" b="1" dirty="0">
              <a:solidFill>
                <a:schemeClr val="dk1"/>
              </a:solidFill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11" name="Estrella de 5 puntas 10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36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2492376" y="2324704"/>
            <a:ext cx="9699624" cy="2776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3072403" y="1416670"/>
            <a:ext cx="5777498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400" dirty="0" smtClean="0">
                <a:solidFill>
                  <a:srgbClr val="FF0000"/>
                </a:solidFill>
              </a:rPr>
              <a:t>Cambiar video por este:</a:t>
            </a:r>
            <a:endParaRPr lang="es-CO" sz="2400" dirty="0">
              <a:solidFill>
                <a:srgbClr val="FF0000"/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6085978" y="1893630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-4572000" y="2153839"/>
            <a:ext cx="6472337" cy="135678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dirty="0" smtClean="0">
                <a:solidFill>
                  <a:srgbClr val="FF0000"/>
                </a:solidFill>
              </a:rPr>
              <a:t>Título: </a:t>
            </a:r>
            <a:r>
              <a:rPr lang="es-CO" dirty="0">
                <a:solidFill>
                  <a:schemeClr val="tx1"/>
                </a:solidFill>
              </a:rPr>
              <a:t>Cómo hacer un modelo </a:t>
            </a:r>
            <a:r>
              <a:rPr lang="es-CO" dirty="0" err="1">
                <a:solidFill>
                  <a:schemeClr val="tx1"/>
                </a:solidFill>
              </a:rPr>
              <a:t>canvas</a:t>
            </a:r>
            <a:r>
              <a:rPr lang="es-CO" dirty="0">
                <a:solidFill>
                  <a:schemeClr val="tx1"/>
                </a:solidFill>
              </a:rPr>
              <a:t> en español + plantilla </a:t>
            </a:r>
            <a:r>
              <a:rPr lang="es-CO" dirty="0" err="1">
                <a:solidFill>
                  <a:schemeClr val="tx1"/>
                </a:solidFill>
              </a:rPr>
              <a:t>word</a:t>
            </a:r>
            <a:endParaRPr lang="es-CO" dirty="0">
              <a:solidFill>
                <a:schemeClr val="tx1"/>
              </a:solidFill>
            </a:endParaRPr>
          </a:p>
          <a:p>
            <a:r>
              <a:rPr lang="es-CO" dirty="0" smtClean="0">
                <a:solidFill>
                  <a:srgbClr val="FF0000"/>
                </a:solidFill>
              </a:rPr>
              <a:t>URL</a:t>
            </a:r>
            <a:r>
              <a:rPr lang="es-CO" dirty="0">
                <a:solidFill>
                  <a:srgbClr val="FF0000"/>
                </a:solidFill>
              </a:rPr>
              <a:t>:  </a:t>
            </a:r>
            <a:r>
              <a:rPr lang="es-CO" dirty="0">
                <a:solidFill>
                  <a:srgbClr val="FF0000"/>
                </a:solidFill>
                <a:hlinkClick r:id="rId3"/>
              </a:rPr>
              <a:t>https://</a:t>
            </a:r>
            <a:r>
              <a:rPr lang="es-CO" dirty="0" smtClean="0">
                <a:solidFill>
                  <a:srgbClr val="FF0000"/>
                </a:solidFill>
                <a:hlinkClick r:id="rId3"/>
              </a:rPr>
              <a:t>www.youtube.com/watch?v=3zw946mBMp0</a:t>
            </a:r>
            <a:r>
              <a:rPr lang="es-CO" dirty="0" smtClean="0">
                <a:solidFill>
                  <a:srgbClr val="FF0000"/>
                </a:solidFill>
              </a:rPr>
              <a:t> </a:t>
            </a:r>
          </a:p>
          <a:p>
            <a:r>
              <a:rPr lang="es-CO" dirty="0" smtClean="0">
                <a:solidFill>
                  <a:srgbClr val="FF0000"/>
                </a:solidFill>
              </a:rPr>
              <a:t>Información:</a:t>
            </a:r>
            <a:r>
              <a:rPr lang="es-CO" dirty="0">
                <a:solidFill>
                  <a:schemeClr val="tx1"/>
                </a:solidFill>
              </a:rPr>
              <a:t> </a:t>
            </a:r>
            <a:r>
              <a:rPr lang="es-CO" dirty="0">
                <a:hlinkClick r:id="rId4"/>
              </a:rPr>
              <a:t>Escuela Marketing and </a:t>
            </a:r>
            <a:r>
              <a:rPr lang="es-CO" dirty="0" smtClean="0">
                <a:hlinkClick r:id="rId4"/>
              </a:rPr>
              <a:t>Web</a:t>
            </a:r>
            <a:r>
              <a:rPr lang="es-CO" dirty="0" smtClean="0"/>
              <a:t> </a:t>
            </a:r>
            <a:r>
              <a:rPr lang="es-CO" dirty="0" err="1" smtClean="0">
                <a:solidFill>
                  <a:schemeClr val="tx1"/>
                </a:solidFill>
              </a:rPr>
              <a:t>sf</a:t>
            </a:r>
            <a:r>
              <a:rPr lang="es-CO" dirty="0" smtClean="0">
                <a:solidFill>
                  <a:schemeClr val="tx1"/>
                </a:solidFill>
              </a:rPr>
              <a:t>. [Archivo de video]. </a:t>
            </a:r>
            <a:r>
              <a:rPr lang="es-CO" dirty="0">
                <a:solidFill>
                  <a:schemeClr val="tx1"/>
                </a:solidFill>
              </a:rPr>
              <a:t>Recuperado de: </a:t>
            </a:r>
            <a:r>
              <a:rPr lang="es-CO" dirty="0">
                <a:solidFill>
                  <a:schemeClr val="tx1"/>
                </a:solidFill>
                <a:hlinkClick r:id="rId3"/>
              </a:rPr>
              <a:t>https://</a:t>
            </a:r>
            <a:r>
              <a:rPr lang="es-CO" dirty="0" smtClean="0">
                <a:solidFill>
                  <a:schemeClr val="tx1"/>
                </a:solidFill>
                <a:hlinkClick r:id="rId3"/>
              </a:rPr>
              <a:t>www.youtube.com/watch?v=3zw946mBMp0</a:t>
            </a:r>
            <a:r>
              <a:rPr lang="es-CO" dirty="0" smtClean="0">
                <a:solidFill>
                  <a:schemeClr val="tx1"/>
                </a:solidFill>
              </a:rPr>
              <a:t> 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7" name="Estrella de 5 puntas 6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2956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46364" y="2197768"/>
            <a:ext cx="1171404" cy="342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8390526" y="1458917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s</a:t>
            </a:r>
            <a:r>
              <a:rPr lang="es-CO" sz="1400" dirty="0" smtClean="0"/>
              <a:t>on fundamentales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9230232" y="1766694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506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0069937" y="2438399"/>
            <a:ext cx="886821" cy="2727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9647577" y="1699548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q</a:t>
            </a:r>
            <a:r>
              <a:rPr lang="es-CO" sz="1400" dirty="0" smtClean="0"/>
              <a:t>ue se espera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10487283" y="2007325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607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043" y="-300554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455074" y="3946357"/>
            <a:ext cx="1721010" cy="1347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7496673" y="3168431"/>
            <a:ext cx="1679411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No me subrayó PROYECTO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8315579" y="3476208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2139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882063" y="3038496"/>
            <a:ext cx="753979" cy="31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6512080" y="2251788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asociadas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7237491" y="2607422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7384377" y="3889814"/>
            <a:ext cx="753979" cy="31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6505073" y="4554757"/>
            <a:ext cx="753979" cy="31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790818" y="4854204"/>
            <a:ext cx="753979" cy="314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Rectángulo 11"/>
          <p:cNvSpPr/>
          <p:nvPr/>
        </p:nvSpPr>
        <p:spPr>
          <a:xfrm>
            <a:off x="9509955" y="6129550"/>
            <a:ext cx="259688" cy="319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CuadroTexto 12"/>
          <p:cNvSpPr txBox="1"/>
          <p:nvPr/>
        </p:nvSpPr>
        <p:spPr>
          <a:xfrm>
            <a:off x="8961765" y="5337986"/>
            <a:ext cx="1096379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te</a:t>
            </a:r>
            <a:endParaRPr lang="es-CO" sz="1400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 flipV="1">
            <a:off x="9651828" y="5698476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trella de 5 puntas 14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183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618218" y="4315951"/>
            <a:ext cx="731713" cy="25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>
            <a:stCxn id="5" idx="0"/>
          </p:cNvCxnSpPr>
          <p:nvPr/>
        </p:nvCxnSpPr>
        <p:spPr>
          <a:xfrm flipH="1" flipV="1">
            <a:off x="3984074" y="3853543"/>
            <a:ext cx="1" cy="462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3216431" y="3545766"/>
            <a:ext cx="153528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adentrarás</a:t>
            </a:r>
            <a:endParaRPr lang="es-CO" sz="1400" dirty="0"/>
          </a:p>
        </p:txBody>
      </p:sp>
      <p:sp>
        <p:nvSpPr>
          <p:cNvPr id="9" name="Rectángulo 8"/>
          <p:cNvSpPr/>
          <p:nvPr/>
        </p:nvSpPr>
        <p:spPr>
          <a:xfrm>
            <a:off x="5921147" y="4469839"/>
            <a:ext cx="1075076" cy="256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/>
          <p:cNvCxnSpPr>
            <a:stCxn id="9" idx="0"/>
          </p:cNvCxnSpPr>
          <p:nvPr/>
        </p:nvCxnSpPr>
        <p:spPr>
          <a:xfrm flipV="1">
            <a:off x="6458685" y="4007431"/>
            <a:ext cx="5910" cy="4624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519359" y="3699654"/>
            <a:ext cx="225573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n</a:t>
            </a:r>
            <a:r>
              <a:rPr lang="es-CO" sz="1400" dirty="0" smtClean="0"/>
              <a:t>egocio?, ¿será</a:t>
            </a:r>
            <a:endParaRPr lang="es-CO" sz="1400" dirty="0"/>
          </a:p>
        </p:txBody>
      </p:sp>
      <p:sp>
        <p:nvSpPr>
          <p:cNvPr id="4" name="Estrella de 5 puntas 3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1061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047747" y="2607422"/>
            <a:ext cx="978569" cy="43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8639413" y="1868571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t</a:t>
            </a:r>
            <a:r>
              <a:rPr lang="es-CO" sz="1400" dirty="0" smtClean="0"/>
              <a:t>e invitamos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9479119" y="2176348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3986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753726" y="3429000"/>
            <a:ext cx="978569" cy="43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6401537" y="2492497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c</a:t>
            </a:r>
            <a:r>
              <a:rPr lang="es-CO" sz="1400" dirty="0" smtClean="0"/>
              <a:t>orresponda.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7241243" y="2866158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9985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069305" y="2386264"/>
            <a:ext cx="487517" cy="43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4495653" y="1647413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solo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5335359" y="1955190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077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069305" y="2386264"/>
            <a:ext cx="487517" cy="43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4495653" y="1647413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solo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5335359" y="1955190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/>
          <p:cNvSpPr/>
          <p:nvPr/>
        </p:nvSpPr>
        <p:spPr>
          <a:xfrm>
            <a:off x="7868652" y="1326687"/>
            <a:ext cx="681790" cy="431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7295000" y="587836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correcto.</a:t>
            </a:r>
            <a:endParaRPr lang="es-CO" sz="1400" dirty="0"/>
          </a:p>
        </p:txBody>
      </p:sp>
      <p:cxnSp>
        <p:nvCxnSpPr>
          <p:cNvPr id="11" name="Conector recto de flecha 10"/>
          <p:cNvCxnSpPr/>
          <p:nvPr/>
        </p:nvCxnSpPr>
        <p:spPr>
          <a:xfrm flipH="1" flipV="1">
            <a:off x="8134706" y="895613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trella de 5 puntas 11"/>
          <p:cNvSpPr/>
          <p:nvPr/>
        </p:nvSpPr>
        <p:spPr>
          <a:xfrm>
            <a:off x="8366848" y="1317408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8288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4495653" y="4780547"/>
            <a:ext cx="839706" cy="192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4075800" y="3997581"/>
            <a:ext cx="167941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proyecto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 flipH="1" flipV="1">
            <a:off x="4915506" y="4305358"/>
            <a:ext cx="1" cy="43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697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19782" y="3429001"/>
            <a:ext cx="801344" cy="2604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3813266" y="3054604"/>
            <a:ext cx="23662" cy="37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879511" y="2654493"/>
            <a:ext cx="1914834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dirty="0"/>
              <a:t>d</a:t>
            </a:r>
            <a:r>
              <a:rPr lang="es-CO" sz="2000" dirty="0" smtClean="0"/>
              <a:t>el tomador</a:t>
            </a:r>
            <a:endParaRPr lang="es-CO" sz="2000" dirty="0"/>
          </a:p>
        </p:txBody>
      </p:sp>
      <p:sp>
        <p:nvSpPr>
          <p:cNvPr id="12" name="Rectángulo 11"/>
          <p:cNvSpPr/>
          <p:nvPr/>
        </p:nvSpPr>
        <p:spPr>
          <a:xfrm>
            <a:off x="4135708" y="5826641"/>
            <a:ext cx="658637" cy="241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3" name="Conector recto de flecha 12"/>
          <p:cNvCxnSpPr/>
          <p:nvPr/>
        </p:nvCxnSpPr>
        <p:spPr>
          <a:xfrm flipH="1" flipV="1">
            <a:off x="4353537" y="5423700"/>
            <a:ext cx="23662" cy="3743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3601991" y="5023590"/>
            <a:ext cx="1503092" cy="4001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2000" dirty="0" smtClean="0"/>
              <a:t>permite</a:t>
            </a:r>
            <a:endParaRPr lang="es-CO" sz="2000" dirty="0"/>
          </a:p>
        </p:txBody>
      </p:sp>
      <p:sp>
        <p:nvSpPr>
          <p:cNvPr id="9" name="Estrella de 5 puntas 8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443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295204" y="5220586"/>
            <a:ext cx="1870061" cy="85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>
            <a:stCxn id="5" idx="0"/>
          </p:cNvCxnSpPr>
          <p:nvPr/>
        </p:nvCxnSpPr>
        <p:spPr>
          <a:xfrm flipH="1" flipV="1">
            <a:off x="8197702" y="4788903"/>
            <a:ext cx="32533" cy="4316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7051329" y="3834796"/>
            <a:ext cx="2547927" cy="95410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¿Cómo puedo optimizar recursos, maximizar mis utilidades y minimizar mis egresos?</a:t>
            </a:r>
            <a:endParaRPr lang="es-CO" sz="1400" dirty="0"/>
          </a:p>
        </p:txBody>
      </p: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834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468806" y="3019646"/>
            <a:ext cx="5254388" cy="499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H="1" flipV="1">
            <a:off x="6096000" y="2562447"/>
            <a:ext cx="1" cy="4571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4692170" y="2254670"/>
            <a:ext cx="2547927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Sabrás que lograste tus objetivos cuando puedas:</a:t>
            </a:r>
            <a:endParaRPr lang="es-CO" sz="1400" dirty="0"/>
          </a:p>
        </p:txBody>
      </p:sp>
      <p:sp>
        <p:nvSpPr>
          <p:cNvPr id="9" name="CuadroTexto 8"/>
          <p:cNvSpPr txBox="1"/>
          <p:nvPr/>
        </p:nvSpPr>
        <p:spPr>
          <a:xfrm>
            <a:off x="8723194" y="4282964"/>
            <a:ext cx="2547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Poner punto final a cada texto.</a:t>
            </a:r>
            <a:endParaRPr lang="es-CO" sz="1400" dirty="0"/>
          </a:p>
        </p:txBody>
      </p:sp>
      <p:sp>
        <p:nvSpPr>
          <p:cNvPr id="6" name="Rectángulo 5"/>
          <p:cNvSpPr/>
          <p:nvPr/>
        </p:nvSpPr>
        <p:spPr>
          <a:xfrm>
            <a:off x="7240097" y="4327451"/>
            <a:ext cx="713056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7953153" y="4436852"/>
            <a:ext cx="6911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3410459" y="5583680"/>
            <a:ext cx="2547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Poner punto final a cada texto.</a:t>
            </a:r>
            <a:endParaRPr lang="es-CO" sz="1400" dirty="0"/>
          </a:p>
        </p:txBody>
      </p:sp>
      <p:sp>
        <p:nvSpPr>
          <p:cNvPr id="15" name="Rectángulo 14"/>
          <p:cNvSpPr/>
          <p:nvPr/>
        </p:nvSpPr>
        <p:spPr>
          <a:xfrm>
            <a:off x="1927362" y="5628167"/>
            <a:ext cx="713056" cy="2339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6" name="Conector recto de flecha 15"/>
          <p:cNvCxnSpPr/>
          <p:nvPr/>
        </p:nvCxnSpPr>
        <p:spPr>
          <a:xfrm flipV="1">
            <a:off x="2640418" y="5737568"/>
            <a:ext cx="6911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trella de 5 puntas 11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78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063231" y="1396688"/>
            <a:ext cx="837575" cy="336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H="1">
            <a:off x="7482018" y="1733107"/>
            <a:ext cx="1" cy="613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6765520" y="2333006"/>
            <a:ext cx="1603120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supuestos</a:t>
            </a:r>
            <a:endParaRPr lang="es-CO" sz="1400" dirty="0"/>
          </a:p>
        </p:txBody>
      </p:sp>
      <p:sp>
        <p:nvSpPr>
          <p:cNvPr id="9" name="Rectángulo 8"/>
          <p:cNvSpPr/>
          <p:nvPr/>
        </p:nvSpPr>
        <p:spPr>
          <a:xfrm>
            <a:off x="9108227" y="3898883"/>
            <a:ext cx="418787" cy="3364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0" name="Conector recto de flecha 9"/>
          <p:cNvCxnSpPr/>
          <p:nvPr/>
        </p:nvCxnSpPr>
        <p:spPr>
          <a:xfrm flipH="1">
            <a:off x="9314121" y="4221591"/>
            <a:ext cx="3501" cy="382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8849667" y="4603898"/>
            <a:ext cx="92890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toma</a:t>
            </a:r>
            <a:endParaRPr lang="es-CO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3144645" y="5519885"/>
            <a:ext cx="2547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Poner punto final a cada texto.</a:t>
            </a:r>
            <a:endParaRPr lang="es-CO" sz="1400" dirty="0"/>
          </a:p>
        </p:txBody>
      </p:sp>
      <p:sp>
        <p:nvSpPr>
          <p:cNvPr id="13" name="Rectángulo 12"/>
          <p:cNvSpPr/>
          <p:nvPr/>
        </p:nvSpPr>
        <p:spPr>
          <a:xfrm>
            <a:off x="1509823" y="5519885"/>
            <a:ext cx="864781" cy="27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4" name="Conector recto de flecha 13"/>
          <p:cNvCxnSpPr/>
          <p:nvPr/>
        </p:nvCxnSpPr>
        <p:spPr>
          <a:xfrm flipV="1">
            <a:off x="2374604" y="5673773"/>
            <a:ext cx="6911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3218120" y="2837319"/>
            <a:ext cx="2547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Poner punto final a cada texto.</a:t>
            </a:r>
            <a:endParaRPr lang="es-CO" sz="1400" dirty="0"/>
          </a:p>
        </p:txBody>
      </p:sp>
      <p:sp>
        <p:nvSpPr>
          <p:cNvPr id="16" name="Rectángulo 15"/>
          <p:cNvSpPr/>
          <p:nvPr/>
        </p:nvSpPr>
        <p:spPr>
          <a:xfrm>
            <a:off x="1509822" y="2837319"/>
            <a:ext cx="1017182" cy="27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de flecha 16"/>
          <p:cNvCxnSpPr/>
          <p:nvPr/>
        </p:nvCxnSpPr>
        <p:spPr>
          <a:xfrm flipV="1">
            <a:off x="2527003" y="2991207"/>
            <a:ext cx="6911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0953511" y="1425330"/>
            <a:ext cx="2547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Poner punto final a cada texto.</a:t>
            </a:r>
            <a:endParaRPr lang="es-CO" sz="1400" dirty="0"/>
          </a:p>
        </p:txBody>
      </p:sp>
      <p:sp>
        <p:nvSpPr>
          <p:cNvPr id="19" name="Rectángulo 18"/>
          <p:cNvSpPr/>
          <p:nvPr/>
        </p:nvSpPr>
        <p:spPr>
          <a:xfrm>
            <a:off x="9318689" y="1425330"/>
            <a:ext cx="864781" cy="27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0" name="Conector recto de flecha 19"/>
          <p:cNvCxnSpPr/>
          <p:nvPr/>
        </p:nvCxnSpPr>
        <p:spPr>
          <a:xfrm flipV="1">
            <a:off x="10183470" y="1579218"/>
            <a:ext cx="691117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9751079" y="4141962"/>
            <a:ext cx="2547927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Poner punto final a cada texto.</a:t>
            </a:r>
            <a:endParaRPr lang="es-CO" sz="1400" dirty="0"/>
          </a:p>
        </p:txBody>
      </p:sp>
      <p:sp>
        <p:nvSpPr>
          <p:cNvPr id="22" name="Rectángulo 21"/>
          <p:cNvSpPr/>
          <p:nvPr/>
        </p:nvSpPr>
        <p:spPr>
          <a:xfrm>
            <a:off x="7679299" y="4149646"/>
            <a:ext cx="864781" cy="278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23" name="Conector recto de flecha 22"/>
          <p:cNvCxnSpPr/>
          <p:nvPr/>
        </p:nvCxnSpPr>
        <p:spPr>
          <a:xfrm flipV="1">
            <a:off x="8544080" y="4288847"/>
            <a:ext cx="1206999" cy="14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trella de 5 puntas 23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1455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83908" y="1304854"/>
            <a:ext cx="4511039" cy="371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2963595" y="661508"/>
            <a:ext cx="17417" cy="643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341681" y="353731"/>
            <a:ext cx="3278662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 smtClean="0">
                <a:solidFill>
                  <a:srgbClr val="FF0000"/>
                </a:solidFill>
              </a:rPr>
              <a:t>Cambiar por el texto que se anexa</a:t>
            </a:r>
            <a:endParaRPr lang="es-CO" sz="1400" dirty="0">
              <a:solidFill>
                <a:srgbClr val="FF000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6577040" y="-228600"/>
            <a:ext cx="6096000" cy="729430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>
            <a:spAutoFit/>
          </a:bodyPr>
          <a:lstStyle/>
          <a:p>
            <a:endParaRPr lang="es-CO" dirty="0">
              <a:solidFill>
                <a:srgbClr val="000000"/>
              </a:solidFill>
              <a:latin typeface="yanone kaffeesatz"/>
            </a:endParaRPr>
          </a:p>
          <a:p>
            <a:pPr algn="just"/>
            <a:r>
              <a:rPr lang="es-CO" dirty="0">
                <a:latin typeface="Arial" panose="020B0604020202020204" pitchFamily="34" charset="0"/>
              </a:rPr>
              <a:t>​Eres bienvenido al núcleo </a:t>
            </a:r>
            <a:r>
              <a:rPr lang="es-CO" dirty="0" err="1">
                <a:latin typeface="Arial" panose="020B0604020202020204" pitchFamily="34" charset="0"/>
              </a:rPr>
              <a:t>problémico</a:t>
            </a:r>
            <a:r>
              <a:rPr lang="es-CO" dirty="0">
                <a:latin typeface="Arial" panose="020B0604020202020204" pitchFamily="34" charset="0"/>
              </a:rPr>
              <a:t> de Prospectiva, especialmente dedicado a la aplicación de los múltiples conocimientos y competencias adquiridas en núcleos anteriores, pero con especial énfasis en el ámbito numérico.</a:t>
            </a:r>
          </a:p>
          <a:p>
            <a:pPr algn="just"/>
            <a:r>
              <a:rPr lang="es-CO" dirty="0">
                <a:latin typeface="Arial" panose="020B0604020202020204" pitchFamily="34" charset="0"/>
              </a:rPr>
              <a:t>Para este núcleo, tendrás la oportunidad de utilizar una serie de herramientas cuantitativas que permitan modelar, proyectar, optimizar e inclusive valorar financieramente la viabilidad de cualquier negocio.</a:t>
            </a:r>
          </a:p>
          <a:p>
            <a:pPr algn="just"/>
            <a:r>
              <a:rPr lang="es-CO" dirty="0">
                <a:latin typeface="Arial" panose="020B0604020202020204" pitchFamily="34" charset="0"/>
              </a:rPr>
              <a:t>​</a:t>
            </a:r>
          </a:p>
          <a:p>
            <a:pPr algn="just"/>
            <a:r>
              <a:rPr lang="es-CO" dirty="0">
                <a:latin typeface="Arial" panose="020B0604020202020204" pitchFamily="34" charset="0"/>
              </a:rPr>
              <a:t>​Este objeto particular se enfoca en la concepción estructural de los modelos, desarrollando la habilidad de poder sistematizar cualquier problema administrativo en uno o varios modelos de carácter estructural.</a:t>
            </a:r>
          </a:p>
          <a:p>
            <a:pPr algn="just"/>
            <a:r>
              <a:rPr lang="es-CO" dirty="0" smtClean="0">
                <a:latin typeface="Arial" panose="020B0604020202020204" pitchFamily="34" charset="0"/>
              </a:rPr>
              <a:t>En </a:t>
            </a:r>
            <a:r>
              <a:rPr lang="es-CO" dirty="0">
                <a:latin typeface="Arial" panose="020B0604020202020204" pitchFamily="34" charset="0"/>
              </a:rPr>
              <a:t>este objeto de </a:t>
            </a:r>
            <a:r>
              <a:rPr lang="es-CO" dirty="0" smtClean="0">
                <a:latin typeface="Arial" panose="020B0604020202020204" pitchFamily="34" charset="0"/>
              </a:rPr>
              <a:t>aprendizaje </a:t>
            </a:r>
            <a:r>
              <a:rPr lang="es-CO" dirty="0">
                <a:latin typeface="Arial" panose="020B0604020202020204" pitchFamily="34" charset="0"/>
              </a:rPr>
              <a:t>conocerás las potencialidades de reducir las problemáticas gerenciales en sus elementos causales y los efectos que originan y pueden </a:t>
            </a:r>
            <a:r>
              <a:rPr lang="es-CO" dirty="0" smtClean="0">
                <a:latin typeface="Arial" panose="020B0604020202020204" pitchFamily="34" charset="0"/>
              </a:rPr>
              <a:t>darse </a:t>
            </a:r>
            <a:r>
              <a:rPr lang="es-CO" dirty="0">
                <a:latin typeface="Arial" panose="020B0604020202020204" pitchFamily="34" charset="0"/>
              </a:rPr>
              <a:t>en un futuro. Aspectos como la identificación de patrones, el modelaje y posterior proyección </a:t>
            </a:r>
            <a:r>
              <a:rPr lang="es-CO" dirty="0" smtClean="0">
                <a:latin typeface="Arial" panose="020B0604020202020204" pitchFamily="34" charset="0"/>
              </a:rPr>
              <a:t>son fundamentales </a:t>
            </a:r>
            <a:r>
              <a:rPr lang="es-CO" dirty="0">
                <a:latin typeface="Arial" panose="020B0604020202020204" pitchFamily="34" charset="0"/>
              </a:rPr>
              <a:t>para el establecimiento de escenarios y planificaciones futuras, que pueden generar el éxito o fracaso de una corporación.</a:t>
            </a:r>
          </a:p>
          <a:p>
            <a:pPr algn="just"/>
            <a:r>
              <a:rPr lang="es-CO" dirty="0">
                <a:latin typeface="Arial" panose="020B0604020202020204" pitchFamily="34" charset="0"/>
              </a:rPr>
              <a:t>De esta manera, siempre debemos pensar en el futuro, tomando como información previa el comportamiento histórico y actual de la corporación.</a:t>
            </a:r>
            <a:endParaRPr lang="es-CO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9" name="Estrella de 5 puntas 8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3542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639479" y="1957138"/>
            <a:ext cx="231680" cy="320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10935964" y="2611885"/>
            <a:ext cx="1256036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/>
              <a:t>v</a:t>
            </a:r>
            <a:r>
              <a:rPr lang="es-CO" sz="1400" dirty="0" smtClean="0"/>
              <a:t>s.</a:t>
            </a:r>
            <a:endParaRPr lang="es-CO" sz="1400" dirty="0"/>
          </a:p>
        </p:txBody>
      </p:sp>
      <p:cxnSp>
        <p:nvCxnSpPr>
          <p:cNvPr id="10" name="Conector recto de flecha 9"/>
          <p:cNvCxnSpPr>
            <a:stCxn id="5" idx="2"/>
          </p:cNvCxnSpPr>
          <p:nvPr/>
        </p:nvCxnSpPr>
        <p:spPr>
          <a:xfrm flipH="1">
            <a:off x="11639479" y="2277979"/>
            <a:ext cx="115840" cy="3208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254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436247" y="3632011"/>
            <a:ext cx="317354" cy="298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8718161" y="4725204"/>
            <a:ext cx="1436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CO" sz="1400" dirty="0" smtClean="0"/>
              <a:t>dar</a:t>
            </a:r>
            <a:endParaRPr lang="es-CO" sz="1400" dirty="0"/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9591394" y="4018931"/>
            <a:ext cx="19124" cy="7062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trella de 5 puntas 5"/>
          <p:cNvSpPr/>
          <p:nvPr/>
        </p:nvSpPr>
        <p:spPr>
          <a:xfrm>
            <a:off x="9553903" y="1313793"/>
            <a:ext cx="1072056" cy="1072056"/>
          </a:xfrm>
          <a:prstGeom prst="star5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5461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401</Words>
  <Application>Microsoft Office PowerPoint</Application>
  <PresentationFormat>Panorámica</PresentationFormat>
  <Paragraphs>47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yanone kaffeesatz</vt:lpstr>
      <vt:lpstr>Tema de Office</vt:lpstr>
      <vt:lpstr>Beta OA1 Prospectiva 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Karen Bedoya</dc:creator>
  <cp:lastModifiedBy>Sandra Arredondo</cp:lastModifiedBy>
  <cp:revision>68</cp:revision>
  <dcterms:created xsi:type="dcterms:W3CDTF">2021-04-09T16:19:28Z</dcterms:created>
  <dcterms:modified xsi:type="dcterms:W3CDTF">2021-07-21T14:54:31Z</dcterms:modified>
</cp:coreProperties>
</file>